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96" r:id="rId2"/>
    <p:sldId id="301" r:id="rId3"/>
    <p:sldId id="299" r:id="rId4"/>
    <p:sldId id="300" r:id="rId5"/>
    <p:sldId id="302" r:id="rId6"/>
    <p:sldId id="303" r:id="rId7"/>
    <p:sldId id="304" r:id="rId8"/>
    <p:sldId id="306" r:id="rId9"/>
    <p:sldId id="305" r:id="rId10"/>
    <p:sldId id="307" r:id="rId11"/>
    <p:sldId id="308" r:id="rId12"/>
    <p:sldId id="313" r:id="rId13"/>
    <p:sldId id="311" r:id="rId14"/>
    <p:sldId id="312" r:id="rId15"/>
    <p:sldId id="323" r:id="rId16"/>
    <p:sldId id="321" r:id="rId17"/>
    <p:sldId id="320" r:id="rId18"/>
    <p:sldId id="317" r:id="rId19"/>
    <p:sldId id="318" r:id="rId20"/>
    <p:sldId id="319" r:id="rId21"/>
    <p:sldId id="3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886"/>
    <p:restoredTop sz="94260"/>
  </p:normalViewPr>
  <p:slideViewPr>
    <p:cSldViewPr snapToGrid="0" snapToObjects="1">
      <p:cViewPr varScale="1">
        <p:scale>
          <a:sx n="60" d="100"/>
          <a:sy n="60" d="100"/>
        </p:scale>
        <p:origin x="200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C848-6CEE-0744-AFE6-E0701C96A024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1DDA-A758-574A-A337-2D92A6B3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7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1160-1261-C349-8704-597B65E0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0E1CD-5D0D-3547-8D43-556ADA0DC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064C4-CC69-2D46-9632-AE00E84B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B4859-0CF8-FC44-987D-C381170B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C36F-89BE-4B4F-8153-BA54A689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7C0C-4290-8E49-ADE6-D4D4B36D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6828C-6818-9E48-953E-ADB1A7C45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46C1-5731-6341-B039-A7F6F9F9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DD02-5A34-5F46-B2A9-8E104B41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FF6C8-6122-5D4B-B170-20C48A36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578C2-0D67-834D-9708-C04C99C1C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A9772-997D-354A-8D6E-3F851A11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AE0D-4DB3-2049-8578-A94863A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7128D-0011-CF48-A8E9-9C580A48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4C1C8-E38E-D84A-B60A-A12E09A6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2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1E41-6F9E-9F40-94EA-A27048B6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buFont typeface="Courier New" panose="02070309020205020404" pitchFamily="49" charset="0"/>
              <a:buChar char="o"/>
              <a:defRPr sz="2000" b="0" i="0">
                <a:latin typeface="Helvetica Light" panose="020B0403020202020204" pitchFamily="34" charset="0"/>
              </a:defRPr>
            </a:lvl1pPr>
            <a:lvl2pPr>
              <a:lnSpc>
                <a:spcPct val="150000"/>
              </a:lnSpc>
              <a:buFont typeface="Courier New" panose="02070309020205020404" pitchFamily="49" charset="0"/>
              <a:buChar char="o"/>
              <a:defRPr sz="1800" b="0" i="0">
                <a:latin typeface="Helvetica Light" panose="020B0403020202020204" pitchFamily="34" charset="0"/>
              </a:defRPr>
            </a:lvl2pPr>
            <a:lvl3pPr>
              <a:lnSpc>
                <a:spcPct val="150000"/>
              </a:lnSpc>
              <a:buFont typeface="Courier New" panose="02070309020205020404" pitchFamily="49" charset="0"/>
              <a:buChar char="o"/>
              <a:defRPr sz="1600" b="0" i="0">
                <a:latin typeface="Helvetica Light" panose="020B0403020202020204" pitchFamily="34" charset="0"/>
              </a:defRPr>
            </a:lvl3pPr>
            <a:lvl4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4pPr>
            <a:lvl5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16C4F-31D0-584D-A594-BFE15BFC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B68C-986E-3D40-B971-F5BAADA2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2620-A1AC-5447-8BCA-CDE5E172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B115AD-D3FD-254B-8EB6-DC6F7402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09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086-D9E1-844D-950A-3330BB1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F09F-A88C-B443-AEB3-B4115CC1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750D-BC28-974E-BB20-4D41127D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B117-3139-DA47-A225-20A1A7DD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C1CD-8DE9-2F43-A551-67BBCFA2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2675-5CFB-9248-BDDC-E4DFB488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BECE-188F-174D-8248-AA00C6858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9DE9F-C329-D842-A327-5A053D78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B6FAC-1FBB-8548-A520-3C54EED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B9670-8FB3-CE4F-8AD9-AFB1A4CA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A5C36-765C-DD4B-BBE6-D66183CE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E5CF-EA21-4747-9D41-267C1CB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72F0-8942-054E-A93E-971DCA46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5DF80-C95D-094A-9775-F10BD075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2918-7E86-334F-823B-53CEA0A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390E8-DE7E-BE42-B770-36E8BA0A7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7AFFF-292F-D848-B70F-E3FAED4E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84E72-DC0F-8944-96D4-63EB1EC7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F2DB2-F1C7-AF4A-AE84-2571AB55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25EE-F4CD-A549-B9B1-B24FB6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21BCA-749C-334D-84F3-A34678F4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4917C-2C35-D344-873A-594E74C3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31C2C-C67F-794E-91CC-28EF0B8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ECCC9-1FBD-1246-B4E6-6F18FF1F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F8E8A-8545-D94F-B3C6-09457E76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2371-B13E-E54A-B3E3-A7C8E680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66F-0F73-D642-B55F-31B75AB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A01F-B55E-3C4E-ADCC-93B4369D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3B36C-9B42-5F49-8B0C-D1677C355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EEEAF-A401-7D40-8BA2-A5AAF1DC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28788-139A-974E-9D67-4D3F1C63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E3D8-61B5-F240-95DC-119F12CB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47D5-0C5F-7141-AE10-D5756551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6BEF4-3E4C-534D-856D-900133AB8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9D62C-87BC-9C4D-8025-C1266804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43E1D-EA29-AA47-8718-6673CFBB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F48ED-BC9F-D74A-8EB7-F5F0A6F5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7575D-15B3-3649-A111-B821432D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05DF4-8DF7-5541-B438-82D336A1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System Font Regular"/>
        <a:buChar char="&gt;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6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3DEC-71FF-8A44-BBA1-B4168B7F4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5100">
                <a:solidFill>
                  <a:srgbClr val="FFFFFF"/>
                </a:solidFill>
              </a:rPr>
              <a:t>Shifting energetic compensation over time in a desert rodent community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F6E1D4-089C-634C-AA61-61345DC57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April 22, 2021 – UF SNRE Student Research Symposium</a:t>
            </a:r>
          </a:p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Renata Diaz and S. K. Morgan Ernest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Rat">
            <a:extLst>
              <a:ext uri="{FF2B5EF4-FFF2-40B4-BE49-F238E27FC236}">
                <a16:creationId xmlns:a16="http://schemas.microsoft.com/office/drawing/2014/main" id="{70D97540-D59B-4952-8ED7-834D5AF9B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Experimental exclosures selectively remove kangaroo rats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29" r="1929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Smaller granivores compensate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044" r="16044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driven by 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22">
            <a:extLst>
              <a:ext uri="{FF2B5EF4-FFF2-40B4-BE49-F238E27FC236}">
                <a16:creationId xmlns:a16="http://schemas.microsoft.com/office/drawing/2014/main" id="{CF989F42-6258-6540-AE6C-8F99F0A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754716" y="599218"/>
            <a:ext cx="4510986" cy="2785534"/>
          </a:xfrm>
          <a:prstGeom prst="rect">
            <a:avLst/>
          </a:prstGeom>
        </p:spPr>
      </p:pic>
      <p:pic>
        <p:nvPicPr>
          <p:cNvPr id="12" name="Content Placeholder 20">
            <a:extLst>
              <a:ext uri="{FF2B5EF4-FFF2-40B4-BE49-F238E27FC236}">
                <a16:creationId xmlns:a16="http://schemas.microsoft.com/office/drawing/2014/main" id="{B3FB8433-E52E-1748-82C5-B7D92A75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699" y="3517497"/>
            <a:ext cx="4526003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Conditions at the site have changed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40-year shift from grassland to shrubland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long-term decrease in kangaroo rat relative abundance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</a:rPr>
              <a:t>Following a drought in 2010, </a:t>
            </a:r>
            <a:r>
              <a:rPr lang="en-US" sz="2600" dirty="0">
                <a:latin typeface="+mn-lt"/>
              </a:rPr>
              <a:t>a sharp decline in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endParaRPr lang="en-US" sz="2600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6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932078-4B30-FA4C-A2F8-26463241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has compensation changed following the decline of 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66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71B6E-0958-764B-B976-5FBD4999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5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scenarios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return to the pre-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r>
              <a:rPr lang="en-US" sz="2600" i="1" dirty="0">
                <a:latin typeface="+mn-lt"/>
              </a:rPr>
              <a:t> </a:t>
            </a:r>
            <a:r>
              <a:rPr lang="en-US" sz="2600" dirty="0">
                <a:latin typeface="+mn-lt"/>
              </a:rPr>
              <a:t>state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Increased overlap between smaller granivores and kangaroo rats: an </a:t>
            </a:r>
            <a:r>
              <a:rPr lang="en-US" sz="2600" i="1" dirty="0">
                <a:latin typeface="+mn-lt"/>
              </a:rPr>
              <a:t>increase </a:t>
            </a:r>
            <a:r>
              <a:rPr lang="en-US" sz="2600" dirty="0">
                <a:latin typeface="+mn-lt"/>
              </a:rPr>
              <a:t>in compensation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Increased differentiation between kangaroo rats and smaller granivores: a </a:t>
            </a:r>
            <a:r>
              <a:rPr lang="en-US" sz="2600" i="1" dirty="0">
                <a:latin typeface="+mn-lt"/>
              </a:rPr>
              <a:t>decrease </a:t>
            </a:r>
            <a:r>
              <a:rPr lang="en-US" sz="2600" dirty="0">
                <a:latin typeface="+mn-lt"/>
              </a:rPr>
              <a:t>in compensation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has reverted to pre-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r>
              <a:rPr lang="en-US" sz="3800" i="1" dirty="0">
                <a:solidFill>
                  <a:srgbClr val="FFFFFF"/>
                </a:solidFill>
              </a:rPr>
              <a:t> </a:t>
            </a:r>
            <a:r>
              <a:rPr lang="en-US" sz="3800" dirty="0">
                <a:solidFill>
                  <a:srgbClr val="FFFFFF"/>
                </a:solidFill>
              </a:rPr>
              <a:t>levels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use has declined, but remains higher than pre-</a:t>
            </a:r>
            <a:r>
              <a:rPr lang="en-US" sz="3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3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44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</a:t>
            </a:r>
            <a:r>
              <a:rPr lang="en-US" i="1" dirty="0" err="1">
                <a:solidFill>
                  <a:srgbClr val="FFFFFF"/>
                </a:solidFill>
                <a:latin typeface="+mj-lt"/>
              </a:rPr>
              <a:t>i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No longer an analog</a:t>
            </a:r>
            <a:endParaRPr lang="en-US" sz="4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conditions 1996-2010,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r>
              <a:rPr lang="en-US" sz="2600" i="1" dirty="0">
                <a:latin typeface="+mn-lt"/>
              </a:rPr>
              <a:t> </a:t>
            </a:r>
            <a:r>
              <a:rPr lang="en-US" sz="2600" dirty="0">
                <a:latin typeface="+mn-lt"/>
              </a:rPr>
              <a:t>was able to functionally compensate for kangaroo rats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current conditions, it fails to do so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9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Smaller granivores: more consistent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Despite an overall shift favoring small granivores, </a:t>
            </a:r>
            <a:r>
              <a:rPr lang="en-US" sz="2600" b="1" dirty="0">
                <a:latin typeface="+mn-lt"/>
              </a:rPr>
              <a:t>compensation </a:t>
            </a:r>
            <a:r>
              <a:rPr lang="en-US" sz="2600" dirty="0">
                <a:latin typeface="+mn-lt"/>
              </a:rPr>
              <a:t>from small granivores has not increased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73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Compensation: variable, contingent, and slow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Energetic compensation fluctuates even within the same assemblage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Compensation is contingent on specific species</a:t>
            </a:r>
            <a:r>
              <a:rPr lang="en-US" sz="2600">
                <a:latin typeface="+mn-lt"/>
              </a:rPr>
              <a:t>’ fortunes</a:t>
            </a:r>
            <a:endParaRPr lang="en-US" sz="2600" dirty="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The dynamics of energetic compensation play out over decadal timescales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sz="2800" dirty="0"/>
              <a:t>Christensen, E.M., Harris, D.J. &amp; Ernest, S.K.M. (2018). Long-term community change through multiple rapid transitions in a desert rodent community. </a:t>
            </a:r>
            <a:r>
              <a:rPr lang="en-US" sz="2800" i="1" dirty="0"/>
              <a:t>Ecology</a:t>
            </a:r>
            <a:r>
              <a:rPr lang="en-US" sz="2800" dirty="0"/>
              <a:t>, 99, 1523–1529.</a:t>
            </a:r>
          </a:p>
          <a:p>
            <a:r>
              <a:rPr lang="en-US" sz="2800" dirty="0"/>
              <a:t>Ernest, S.K.M. &amp; Brown, J.H. (2001). Delayed Compensation for Missing Keystone Species by Colonization. </a:t>
            </a:r>
            <a:r>
              <a:rPr lang="en-US" sz="2800" i="1" dirty="0"/>
              <a:t>Science</a:t>
            </a:r>
            <a:r>
              <a:rPr lang="en-US" sz="2800" dirty="0"/>
              <a:t>, 292, 101–104.</a:t>
            </a:r>
          </a:p>
          <a:p>
            <a:r>
              <a:rPr lang="en-US" sz="2800" dirty="0"/>
              <a:t>Ernest, S.K.M., </a:t>
            </a:r>
            <a:r>
              <a:rPr lang="en-US" sz="2800" dirty="0" err="1"/>
              <a:t>Yenni</a:t>
            </a:r>
            <a:r>
              <a:rPr lang="en-US" sz="2800" dirty="0"/>
              <a:t>, G.M., Allington, G., Bledsoe, E.K., Christensen, E.M., Diaz, R.M., </a:t>
            </a:r>
            <a:r>
              <a:rPr lang="en-US" sz="2800" i="1" dirty="0"/>
              <a:t>et al.</a:t>
            </a:r>
            <a:r>
              <a:rPr lang="en-US" sz="2800" dirty="0"/>
              <a:t> (2018). The Portal Project: a long-term study of a </a:t>
            </a:r>
            <a:r>
              <a:rPr lang="en-US" sz="2800" dirty="0" err="1"/>
              <a:t>Chihuahuan</a:t>
            </a:r>
            <a:r>
              <a:rPr lang="en-US" sz="2800" dirty="0"/>
              <a:t> desert ecosystem. </a:t>
            </a:r>
            <a:r>
              <a:rPr lang="en-US" sz="2800" i="1" dirty="0" err="1"/>
              <a:t>bioRxiv</a:t>
            </a:r>
            <a:r>
              <a:rPr lang="en-US" sz="2800" dirty="0"/>
              <a:t>, 332783.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3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F2A4C-E510-9140-89E8-0966FEB2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6F817-5B8A-B940-905F-2A35C124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The metabolic rates of all the individual organisms in a community add up to the community-level rate of energy use, </a:t>
            </a:r>
            <a:r>
              <a:rPr lang="en-US" sz="2600" b="1">
                <a:latin typeface="+mn-lt"/>
              </a:rPr>
              <a:t>total energy flux</a:t>
            </a:r>
            <a:endParaRPr lang="en-US" sz="260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Total energy flux is a direct metric of assemblage-level function and resource use</a:t>
            </a:r>
          </a:p>
          <a:p>
            <a:pPr mar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9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Energetic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latin typeface="+mn-lt"/>
              </a:rPr>
              <a:t>Energetic compensation </a:t>
            </a:r>
            <a:r>
              <a:rPr lang="en-US" sz="2600">
                <a:latin typeface="+mn-lt"/>
              </a:rPr>
              <a:t>occurs when declines in energy use from some species are offset by gains from others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Energetic compensation renders total energy flux resilient to species-level fluctuations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Species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For energetic compensation to occur, there must be </a:t>
            </a:r>
            <a:r>
              <a:rPr lang="en-US" sz="2600" b="1" dirty="0">
                <a:latin typeface="+mn-lt"/>
              </a:rPr>
              <a:t>functional overlap </a:t>
            </a:r>
            <a:r>
              <a:rPr lang="en-US" sz="2600" dirty="0">
                <a:latin typeface="+mn-lt"/>
              </a:rPr>
              <a:t>between species in a community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overlapping species are not present, compensation may be delayed until a suitable species joins the community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8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Shifting conditions modulate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Species often differ in their responses to shifting conditions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Differential responses to change may modulate overlap between species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Transient, contingent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changing conditions reduce or increase the overlap between species…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Energetic compensation may be </a:t>
            </a:r>
            <a:r>
              <a:rPr lang="en-US" sz="2600" b="1" dirty="0">
                <a:latin typeface="+mn-lt"/>
              </a:rPr>
              <a:t>temporary </a:t>
            </a:r>
            <a:r>
              <a:rPr lang="en-US" sz="2600" dirty="0">
                <a:latin typeface="+mn-lt"/>
              </a:rPr>
              <a:t>and </a:t>
            </a:r>
            <a:r>
              <a:rPr lang="en-US" sz="2600" b="1" dirty="0">
                <a:latin typeface="+mn-lt"/>
              </a:rPr>
              <a:t>contingent</a:t>
            </a:r>
            <a:r>
              <a:rPr lang="en-US" sz="2600" dirty="0">
                <a:latin typeface="+mn-lt"/>
              </a:rPr>
              <a:t>, not a fixed attribute of a community</a:t>
            </a:r>
            <a:endParaRPr lang="en-US" sz="2600" b="1" dirty="0"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2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 in desert rodents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Portal, AZ: Kangaroo rats are dominant consumers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654" r="4657" b="2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45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544</Words>
  <Application>Microsoft Macintosh PowerPoint</Application>
  <PresentationFormat>Widescreen</PresentationFormat>
  <Paragraphs>52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 Light</vt:lpstr>
      <vt:lpstr>System Font Regular</vt:lpstr>
      <vt:lpstr>1_Office Theme</vt:lpstr>
      <vt:lpstr>Shifting energetic compensation over time in a desert rodent community</vt:lpstr>
      <vt:lpstr>Background</vt:lpstr>
      <vt:lpstr>Total energy flux</vt:lpstr>
      <vt:lpstr>Energetic compensation</vt:lpstr>
      <vt:lpstr>Species overlap</vt:lpstr>
      <vt:lpstr>Shifting conditions modulate overlap</vt:lpstr>
      <vt:lpstr>Transient, contingent compensation</vt:lpstr>
      <vt:lpstr>Compensation in desert rodents</vt:lpstr>
      <vt:lpstr>Portal, AZ: Kangaroo rats are dominant consumers</vt:lpstr>
      <vt:lpstr>Experimental exclosures selectively remove kangaroo rats </vt:lpstr>
      <vt:lpstr>Smaller granivores compensate </vt:lpstr>
      <vt:lpstr>Compensation driven by C. baileyi</vt:lpstr>
      <vt:lpstr>Conditions at the site have changed</vt:lpstr>
      <vt:lpstr>How has compensation changed following the decline of C. baileyi?</vt:lpstr>
      <vt:lpstr>Possible scenarios</vt:lpstr>
      <vt:lpstr>Compensation has reverted to pre-C. baileyi levels</vt:lpstr>
      <vt:lpstr>Total energy use has declined, but remains higher than pre-C. baileyi</vt:lpstr>
      <vt:lpstr>C. baileyi: No longer an analog</vt:lpstr>
      <vt:lpstr>Smaller granivores: more consistent</vt:lpstr>
      <vt:lpstr>Compensation: variable, contingent, and slow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Shifting energetic compensation over time in a desert rodent community</dc:title>
  <dc:creator>Diaz,Renata M</dc:creator>
  <cp:lastModifiedBy>Diaz,Renata M</cp:lastModifiedBy>
  <cp:revision>5</cp:revision>
  <dcterms:created xsi:type="dcterms:W3CDTF">2021-04-09T21:08:32Z</dcterms:created>
  <dcterms:modified xsi:type="dcterms:W3CDTF">2021-04-11T19:10:16Z</dcterms:modified>
</cp:coreProperties>
</file>